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59" r:id="rId5"/>
    <p:sldId id="260" r:id="rId6"/>
    <p:sldId id="273" r:id="rId7"/>
    <p:sldId id="261" r:id="rId8"/>
    <p:sldId id="263" r:id="rId9"/>
    <p:sldId id="264" r:id="rId10"/>
    <p:sldId id="265" r:id="rId11"/>
    <p:sldId id="266" r:id="rId12"/>
    <p:sldId id="274" r:id="rId13"/>
    <p:sldId id="267" r:id="rId14"/>
    <p:sldId id="268" r:id="rId15"/>
    <p:sldId id="269" r:id="rId16"/>
    <p:sldId id="270" r:id="rId17"/>
    <p:sldId id="271" r:id="rId18"/>
    <p:sldId id="258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t>05/03/2014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87624" y="5076373"/>
            <a:ext cx="6912768" cy="1752600"/>
          </a:xfrm>
        </p:spPr>
        <p:txBody>
          <a:bodyPr>
            <a:normAutofit fontScale="70000" lnSpcReduction="20000"/>
          </a:bodyPr>
          <a:lstStyle/>
          <a:p>
            <a:pPr algn="ctr"/>
            <a:endParaRPr lang="es-CO" sz="4400" dirty="0" smtClean="0"/>
          </a:p>
          <a:p>
            <a:pPr algn="ctr"/>
            <a:r>
              <a:rPr lang="es-CO" sz="6900" b="1" dirty="0" smtClean="0">
                <a:solidFill>
                  <a:srgbClr val="002060"/>
                </a:solidFill>
                <a:latin typeface="Algerian" pitchFamily="82" charset="0"/>
              </a:rPr>
              <a:t>Esaú </a:t>
            </a:r>
            <a:r>
              <a:rPr lang="es-CO" sz="6900" b="1" dirty="0">
                <a:solidFill>
                  <a:srgbClr val="002060"/>
                </a:solidFill>
                <a:latin typeface="Algerian" pitchFamily="82" charset="0"/>
              </a:rPr>
              <a:t>Y LA APÓSTASÍA</a:t>
            </a:r>
            <a:endParaRPr lang="es-CO" sz="4000" b="1" dirty="0">
              <a:solidFill>
                <a:srgbClr val="002060"/>
              </a:solidFill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460851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52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124744"/>
            <a:ext cx="4978896" cy="4882547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s-CO" sz="3600" dirty="0" smtClean="0"/>
              <a:t>El diccionario define la apostasía Como: «Renuncia </a:t>
            </a:r>
            <a:r>
              <a:rPr lang="es-CO" sz="3600" dirty="0"/>
              <a:t>o abandono explícitos que hace una persona de sus creencias </a:t>
            </a:r>
            <a:r>
              <a:rPr lang="es-CO" sz="3600" dirty="0" smtClean="0"/>
              <a:t>religiosas» </a:t>
            </a:r>
            <a:endParaRPr lang="es-CO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1429">
            <a:off x="5711689" y="1250840"/>
            <a:ext cx="3112768" cy="3325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25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050904" cy="3766627"/>
          </a:xfrm>
        </p:spPr>
        <p:txBody>
          <a:bodyPr>
            <a:normAutofit fontScale="85000" lnSpcReduction="10000"/>
          </a:bodyPr>
          <a:lstStyle/>
          <a:p>
            <a:pPr marL="109728" indent="0" algn="ctr">
              <a:buNone/>
            </a:pPr>
            <a:r>
              <a:rPr lang="es-CO" sz="3000" b="1" u="sng" dirty="0" smtClean="0">
                <a:solidFill>
                  <a:srgbClr val="FF0000"/>
                </a:solidFill>
              </a:rPr>
              <a:t>Hebreos </a:t>
            </a:r>
            <a:r>
              <a:rPr lang="es-CO" sz="3000" b="1" u="sng" dirty="0">
                <a:solidFill>
                  <a:srgbClr val="FF0000"/>
                </a:solidFill>
              </a:rPr>
              <a:t>12: </a:t>
            </a:r>
            <a:r>
              <a:rPr lang="es-CO" sz="3000" b="1" u="sng" dirty="0" smtClean="0">
                <a:solidFill>
                  <a:srgbClr val="FF0000"/>
                </a:solidFill>
              </a:rPr>
              <a:t>15-17.</a:t>
            </a:r>
          </a:p>
          <a:p>
            <a:r>
              <a:rPr lang="es-CO" i="1" dirty="0" smtClean="0"/>
              <a:t>«Mirad </a:t>
            </a:r>
            <a:r>
              <a:rPr lang="es-CO" i="1" dirty="0"/>
              <a:t>bien, no sea que alguno deje de alcanzar la gracia de Dios; que brotando alguna raíz de amargura, os estorbe, y por ella muchos sean contaminados. </a:t>
            </a:r>
            <a:r>
              <a:rPr lang="es-CO" i="1" dirty="0" smtClean="0"/>
              <a:t>16 No </a:t>
            </a:r>
            <a:r>
              <a:rPr lang="es-CO" i="1" dirty="0"/>
              <a:t>sea que haya algún fornicario, o profano, como Esaú, que por una sola comida vendió su primogenitura</a:t>
            </a:r>
            <a:r>
              <a:rPr lang="es-CO" i="1" dirty="0" smtClean="0"/>
              <a:t>.”</a:t>
            </a:r>
            <a:endParaRPr lang="es-CO" dirty="0"/>
          </a:p>
        </p:txBody>
      </p:sp>
      <p:pic>
        <p:nvPicPr>
          <p:cNvPr id="1026" name="Picture 2" descr="ESAÚ Y LA APOSTASÍ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2"/>
            <a:ext cx="3336032" cy="362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0796" y="4134876"/>
            <a:ext cx="78725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800" i="1" dirty="0" smtClean="0"/>
              <a:t>«17 Porque </a:t>
            </a:r>
            <a:r>
              <a:rPr lang="es-CO" sz="2800" i="1" dirty="0"/>
              <a:t>ya sabéis que aun después, deseando heredar la bendición, fue desechado, y no hubo oportunidad para el arrepentimiento, aunque la procuró con </a:t>
            </a:r>
            <a:r>
              <a:rPr lang="es-CO" sz="2800" i="1" dirty="0" smtClean="0"/>
              <a:t>lágrimas».</a:t>
            </a:r>
            <a:endParaRPr lang="es-CO" sz="2800" i="1" dirty="0"/>
          </a:p>
        </p:txBody>
      </p:sp>
    </p:spTree>
    <p:extLst>
      <p:ext uri="{BB962C8B-B14F-4D97-AF65-F5344CB8AC3E}">
        <p14:creationId xmlns:p14="http://schemas.microsoft.com/office/powerpoint/2010/main" val="246180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481328"/>
            <a:ext cx="5482952" cy="4525963"/>
          </a:xfrm>
        </p:spPr>
        <p:txBody>
          <a:bodyPr>
            <a:normAutofit fontScale="92500"/>
          </a:bodyPr>
          <a:lstStyle/>
          <a:p>
            <a:pPr marL="109728" indent="0" algn="r">
              <a:buNone/>
            </a:pPr>
            <a:r>
              <a:rPr lang="es-CO" dirty="0" smtClean="0"/>
              <a:t>La </a:t>
            </a:r>
            <a:r>
              <a:rPr lang="es-CO" dirty="0"/>
              <a:t>epístola a los Hebreos, fue escrita </a:t>
            </a:r>
            <a:r>
              <a:rPr lang="es-CO" dirty="0" smtClean="0"/>
              <a:t>posiblemente por el apóstol Pablo en el año 63 d.C durante su primer encarcelamiento, </a:t>
            </a:r>
            <a:r>
              <a:rPr lang="es-CO" dirty="0"/>
              <a:t>a unos judíos que vivían en alguna parte del imperio romano, no en Jerusalén, y que muchos de ellos habían creído que Jesús era el Mesías esperado, pero todavía estaban muy aferrados al sistema levítico</a:t>
            </a:r>
            <a:r>
              <a:rPr lang="es-CO" dirty="0" smtClean="0"/>
              <a:t>.</a:t>
            </a:r>
            <a:endParaRPr lang="es-CO" dirty="0"/>
          </a:p>
          <a:p>
            <a:endParaRPr lang="es-CO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dirty="0" smtClean="0"/>
              <a:t>¿</a:t>
            </a:r>
            <a:r>
              <a:rPr lang="es-CO" dirty="0"/>
              <a:t>A quien realmente fue dirigida la Epístola a los Hebreos?</a:t>
            </a:r>
            <a:br>
              <a:rPr lang="es-CO" dirty="0"/>
            </a:b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0"/>
            <a:ext cx="269289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749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952328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es-CO" dirty="0"/>
              <a:t>Por tanto</a:t>
            </a:r>
            <a:r>
              <a:rPr lang="es-CO" dirty="0" smtClean="0"/>
              <a:t>, </a:t>
            </a:r>
            <a:r>
              <a:rPr lang="es-CO" dirty="0"/>
              <a:t>este texto habrá que aplicarlo primeramente según el contexto, conforme a aquellos a los que se dirige el autor, es decir, a los judíos que estaban en la asamblea de los creyentes, muchos de ellos </a:t>
            </a:r>
            <a:r>
              <a:rPr lang="es-CO" dirty="0" smtClean="0"/>
              <a:t>dubitativos (o sea, que tienen dudas), </a:t>
            </a:r>
            <a:r>
              <a:rPr lang="es-CO" dirty="0"/>
              <a:t>ya que tenían un convencimiento intelectual del evangelio, creían en Jesús aceptándole como el Mesías, pero “seguían al pie del abismo de la apostasía</a:t>
            </a:r>
            <a:r>
              <a:rPr lang="es-CO" dirty="0" smtClean="0"/>
              <a:t>”.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717032"/>
            <a:ext cx="2160240" cy="277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3826024"/>
            <a:ext cx="63367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400" dirty="0"/>
              <a:t>El autor no está juzgando quién de ellos había o no nacido de nuevo, sino que habla genéricamente a todos, buscando el beneficio de los que debían nacer de nuevo, o a los que ya habían nacido de nuevo pero debían aprender a agradar a Dios en todo.  </a:t>
            </a:r>
          </a:p>
        </p:txBody>
      </p:sp>
    </p:spTree>
    <p:extLst>
      <p:ext uri="{BB962C8B-B14F-4D97-AF65-F5344CB8AC3E}">
        <p14:creationId xmlns:p14="http://schemas.microsoft.com/office/powerpoint/2010/main" val="129567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530619"/>
          </a:xfrm>
        </p:spPr>
        <p:txBody>
          <a:bodyPr>
            <a:normAutofit lnSpcReduction="10000"/>
          </a:bodyPr>
          <a:lstStyle/>
          <a:p>
            <a:pPr marL="109728" indent="0" algn="ctr">
              <a:buNone/>
            </a:pPr>
            <a:r>
              <a:rPr lang="es-CO" dirty="0"/>
              <a:t>Evidentemente, este texto tiene aplicación también a los gentiles creyentes en general, a todos los </a:t>
            </a:r>
            <a:r>
              <a:rPr lang="es-CO" dirty="0" smtClean="0"/>
              <a:t>cristianos que profesaban la fe, </a:t>
            </a:r>
            <a:r>
              <a:rPr lang="es-CO" dirty="0"/>
              <a:t>es decir, que confiesan a </a:t>
            </a:r>
            <a:r>
              <a:rPr lang="es-CO" dirty="0" smtClean="0"/>
              <a:t>Cristo, </a:t>
            </a:r>
            <a:r>
              <a:rPr lang="es-CO" dirty="0"/>
              <a:t>pero recuerda que: </a:t>
            </a:r>
            <a:r>
              <a:rPr lang="es-CO" dirty="0" smtClean="0"/>
              <a:t>«</a:t>
            </a:r>
            <a:r>
              <a:rPr lang="es-CO" i="1" dirty="0" smtClean="0">
                <a:latin typeface="Agency FB" pitchFamily="34" charset="0"/>
              </a:rPr>
              <a:t>Conoce </a:t>
            </a:r>
            <a:r>
              <a:rPr lang="es-CO" i="1" dirty="0">
                <a:latin typeface="Agency FB" pitchFamily="34" charset="0"/>
              </a:rPr>
              <a:t>el Señor a los que son </a:t>
            </a:r>
            <a:r>
              <a:rPr lang="es-CO" i="1" dirty="0" smtClean="0">
                <a:latin typeface="Agency FB" pitchFamily="34" charset="0"/>
              </a:rPr>
              <a:t>suyos</a:t>
            </a:r>
            <a:r>
              <a:rPr lang="es-CO" dirty="0" smtClean="0"/>
              <a:t>» </a:t>
            </a:r>
          </a:p>
          <a:p>
            <a:pPr marL="109728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(2 Tim. 2:19). </a:t>
            </a:r>
            <a:r>
              <a:rPr lang="es-CO" dirty="0" smtClean="0"/>
              <a:t>Lo que quiere decir es que a Dios no lo </a:t>
            </a:r>
            <a:r>
              <a:rPr lang="es-CO" dirty="0"/>
              <a:t>podemos engañar</a:t>
            </a:r>
            <a:r>
              <a:rPr lang="es-CO" dirty="0" smtClean="0"/>
              <a:t>: «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el hombre ve lo que está delante de sus ojos, mas el SEÑOR ve el </a:t>
            </a:r>
            <a:r>
              <a:rPr lang="es-CO" dirty="0" smtClean="0">
                <a:latin typeface="Agency FB" pitchFamily="34" charset="0"/>
              </a:rPr>
              <a:t>corazón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(1Sam.16:7).</a:t>
            </a:r>
          </a:p>
          <a:p>
            <a:pPr marL="109728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109728" indent="0" algn="ctr">
              <a:buNone/>
            </a:pPr>
            <a:r>
              <a:rPr lang="es-CO" dirty="0" smtClean="0"/>
              <a:t>Acerca </a:t>
            </a:r>
            <a:r>
              <a:rPr lang="es-CO" dirty="0"/>
              <a:t>de la gracia de Dios y la </a:t>
            </a:r>
            <a:r>
              <a:rPr lang="es-CO" dirty="0" smtClean="0"/>
              <a:t>amargura, dice Pablo en el </a:t>
            </a:r>
            <a:r>
              <a:rPr lang="es-CO" dirty="0" smtClean="0">
                <a:solidFill>
                  <a:srgbClr val="FF0000"/>
                </a:solidFill>
              </a:rPr>
              <a:t>(Verso. 15)</a:t>
            </a:r>
            <a:r>
              <a:rPr lang="es-CO" dirty="0"/>
              <a:t> “</a:t>
            </a:r>
            <a:r>
              <a:rPr lang="es-CO" dirty="0">
                <a:latin typeface="Agency FB" pitchFamily="34" charset="0"/>
              </a:rPr>
              <a:t>Mirad bien, no sea que alguno deje de alcanzar la gracia de Dios; que brotando alguna raíz de amargura, os estorbe, y por ella muchos sean contaminados</a:t>
            </a:r>
            <a:r>
              <a:rPr lang="es-CO" dirty="0"/>
              <a:t>”:</a:t>
            </a:r>
          </a:p>
          <a:p>
            <a:pPr marL="109728" indent="0" algn="ctr">
              <a:buNone/>
            </a:pPr>
            <a:endParaRPr lang="es-CO" dirty="0">
              <a:solidFill>
                <a:srgbClr val="FF0000"/>
              </a:solidFill>
            </a:endParaRPr>
          </a:p>
          <a:p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41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944216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traducción literal del griego es esta: “</a:t>
            </a:r>
            <a:r>
              <a:rPr lang="es-CO" dirty="0">
                <a:latin typeface="Agency FB" pitchFamily="34" charset="0"/>
              </a:rPr>
              <a:t>Vigilando de continuo para que nadie esté falto de la gracia de Dios, no sea que alguna raíz de amargura hacia arriba brotando cause disturbios, y mediante ella sean contaminados los demás</a:t>
            </a:r>
            <a:r>
              <a:rPr lang="es-CO" dirty="0" smtClean="0"/>
              <a:t>”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306164"/>
            <a:ext cx="2051720" cy="224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9108" y="2276872"/>
            <a:ext cx="886337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Esta gracia de Dios aludida como vemos mejor en la traducción literal, se refiere, no a la gracia de Dios como tal, sino a la gracia requerida por cada uno de nosotros, o dicho de otra manera (a la buena voluntad requerida, o disposición) para poder vivir una vida cristiana agradable a Dios. </a:t>
            </a:r>
          </a:p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323528" y="4306163"/>
            <a:ext cx="67687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Sin esta última, (la disposición del hombre</a:t>
            </a:r>
            <a:r>
              <a:rPr lang="es-CO" sz="2000" dirty="0" smtClean="0"/>
              <a:t>), o con poco de ella, </a:t>
            </a:r>
            <a:r>
              <a:rPr lang="es-CO" sz="2000" dirty="0"/>
              <a:t>el creyente vive en una carnalidad que desagrada a Dios, y que puede generar en amargura, por la cual otros pueden ser también contaminados</a:t>
            </a:r>
            <a:r>
              <a:rPr lang="es-CO" sz="2000" dirty="0" smtClean="0"/>
              <a:t>. Este fue el caso de las cinco mujeres fatuas, que solamente pensaron en su preparación, cuando llegó en novio, y se perdieron.</a:t>
            </a:r>
            <a:endParaRPr lang="es-CO" sz="2000" dirty="0"/>
          </a:p>
        </p:txBody>
      </p:sp>
    </p:spTree>
    <p:extLst>
      <p:ext uri="{BB962C8B-B14F-4D97-AF65-F5344CB8AC3E}">
        <p14:creationId xmlns:p14="http://schemas.microsoft.com/office/powerpoint/2010/main" val="92654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4857750" cy="3456384"/>
          </a:xfrm>
        </p:spPr>
        <p:txBody>
          <a:bodyPr/>
          <a:lstStyle/>
          <a:p>
            <a:pPr marL="109728" indent="0">
              <a:buNone/>
            </a:pPr>
            <a:r>
              <a:rPr lang="es-CO" dirty="0"/>
              <a:t>La palabra que se traduce por “</a:t>
            </a:r>
            <a:r>
              <a:rPr lang="es-CO" b="1" u="sng" dirty="0"/>
              <a:t>amargura</a:t>
            </a:r>
            <a:r>
              <a:rPr lang="es-CO" dirty="0"/>
              <a:t>” es “pikria” y significa: “</a:t>
            </a:r>
            <a:r>
              <a:rPr lang="es-CO" dirty="0">
                <a:latin typeface="Agency FB" pitchFamily="34" charset="0"/>
              </a:rPr>
              <a:t>amargura, amargor; ira, cólera; dureza</a:t>
            </a:r>
            <a:r>
              <a:rPr lang="es-CO" dirty="0"/>
              <a:t>”. Como vemos estos calificativos son contrarios al carácter de Cristo.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4664"/>
            <a:ext cx="338437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638751" y="436510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Esta actuación consistiría en un apagar el Espíritu y contristarlo</a:t>
            </a:r>
            <a:r>
              <a:rPr lang="es-CO" b="1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6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368152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s-CO" dirty="0"/>
              <a:t>Vemos también que todo esto implica, no solamente en cuanto al individuo como tal, sino </a:t>
            </a:r>
            <a:r>
              <a:rPr lang="es-CO" dirty="0" smtClean="0"/>
              <a:t>de éste en relación a </a:t>
            </a:r>
            <a:r>
              <a:rPr lang="es-CO" dirty="0"/>
              <a:t>los demás hermanos. </a:t>
            </a:r>
            <a:endParaRPr lang="es-CO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1886436"/>
            <a:ext cx="3263626" cy="2622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2276872"/>
            <a:ext cx="51845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Esa amargura podría ser fruto de la carne por motivos inter-relacionales.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448272" y="465313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i="1" dirty="0">
                <a:solidFill>
                  <a:srgbClr val="FF0000"/>
                </a:solidFill>
              </a:rPr>
              <a:t>“La raíz de amargura es cualquier planta pecaminosa que arraiga en uno o varios miembros de la comunidad de la iglesia y causa disturbios por el hecho mismo de ser contagiosa”</a:t>
            </a:r>
          </a:p>
        </p:txBody>
      </p:sp>
    </p:spTree>
    <p:extLst>
      <p:ext uri="{BB962C8B-B14F-4D97-AF65-F5344CB8AC3E}">
        <p14:creationId xmlns:p14="http://schemas.microsoft.com/office/powerpoint/2010/main" val="191756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674635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s-CO" dirty="0" smtClean="0"/>
              <a:t>Insisto, </a:t>
            </a:r>
            <a:r>
              <a:rPr lang="es-CO" dirty="0"/>
              <a:t>no se trata por tanto de dejar de alcanzar la gracia de Dios en términos de salvación, ya que por gracia somos </a:t>
            </a:r>
            <a:r>
              <a:rPr lang="es-CO" dirty="0" smtClean="0"/>
              <a:t>salvos según lo dice Pablo en </a:t>
            </a:r>
            <a:r>
              <a:rPr lang="es-CO" dirty="0" smtClean="0">
                <a:solidFill>
                  <a:srgbClr val="FF0000"/>
                </a:solidFill>
              </a:rPr>
              <a:t>(Ef</a:t>
            </a:r>
            <a:r>
              <a:rPr lang="es-CO" dirty="0">
                <a:solidFill>
                  <a:srgbClr val="FF0000"/>
                </a:solidFill>
              </a:rPr>
              <a:t>. 2: 9), </a:t>
            </a:r>
            <a:r>
              <a:rPr lang="es-CO" dirty="0"/>
              <a:t>y sin esa </a:t>
            </a:r>
            <a:r>
              <a:rPr lang="es-CO" dirty="0" smtClean="0"/>
              <a:t>gracia </a:t>
            </a:r>
            <a:r>
              <a:rPr lang="es-CO" dirty="0"/>
              <a:t>nadie, absolutamente nadie podría serlo; entendiendo, pues, que nadie puede meritar suficientemente en ese sentido, de otro modo, la salvación dependería de la santidad personal de cada </a:t>
            </a:r>
            <a:r>
              <a:rPr lang="es-CO" dirty="0" smtClean="0"/>
              <a:t>ser humano, </a:t>
            </a:r>
            <a:r>
              <a:rPr lang="es-CO" dirty="0"/>
              <a:t>lo cual es un contrasentido. </a:t>
            </a:r>
            <a:endParaRPr lang="es-CO" dirty="0" smtClean="0"/>
          </a:p>
          <a:p>
            <a:pPr marL="109728" indent="0" algn="ctr">
              <a:buNone/>
            </a:pPr>
            <a:r>
              <a:rPr lang="es-CO" dirty="0" smtClean="0"/>
              <a:t>Tiene </a:t>
            </a:r>
            <a:r>
              <a:rPr lang="es-CO" dirty="0"/>
              <a:t>que </a:t>
            </a:r>
            <a:r>
              <a:rPr lang="es-CO" dirty="0" smtClean="0"/>
              <a:t>ver, con </a:t>
            </a:r>
            <a:r>
              <a:rPr lang="es-CO" dirty="0"/>
              <a:t>la </a:t>
            </a:r>
            <a:r>
              <a:rPr lang="es-CO" dirty="0" smtClean="0"/>
              <a:t>»</a:t>
            </a:r>
            <a:r>
              <a:rPr lang="es-CO" dirty="0" smtClean="0">
                <a:latin typeface="Agency FB" pitchFamily="34" charset="0"/>
              </a:rPr>
              <a:t>pérdida </a:t>
            </a:r>
            <a:r>
              <a:rPr lang="es-CO" dirty="0">
                <a:latin typeface="Agency FB" pitchFamily="34" charset="0"/>
              </a:rPr>
              <a:t>de las bendiciones que </a:t>
            </a:r>
            <a:r>
              <a:rPr lang="es-CO" dirty="0" smtClean="0">
                <a:latin typeface="Agency FB" pitchFamily="34" charset="0"/>
              </a:rPr>
              <a:t>obtenemos cuando fuimos a Cristo, según lo enseña el evangelio»</a:t>
            </a:r>
            <a:r>
              <a:rPr lang="es-CO" dirty="0" smtClean="0"/>
              <a:t>.</a:t>
            </a:r>
          </a:p>
          <a:p>
            <a:pPr marL="109728" indent="0" algn="ctr">
              <a:buNone/>
            </a:pPr>
            <a:r>
              <a:rPr lang="es-CO" dirty="0" smtClean="0"/>
              <a:t> Lea </a:t>
            </a:r>
            <a:r>
              <a:rPr lang="es-CO" dirty="0" smtClean="0">
                <a:solidFill>
                  <a:srgbClr val="FF0000"/>
                </a:solidFill>
              </a:rPr>
              <a:t>(Mat.11:28,29; Juan 14:15; 1Juan 2:3,4).</a:t>
            </a:r>
            <a:r>
              <a:rPr lang="es-CO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7682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2987824" y="260649"/>
            <a:ext cx="3600400" cy="3480048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s-CO" dirty="0" smtClean="0"/>
              <a:t>La pregunta es, ¿Existen </a:t>
            </a:r>
            <a:r>
              <a:rPr lang="es-CO" dirty="0"/>
              <a:t>hermanos que viven en esas condiciones de merma de tal gracia? Lamentablemente, sí.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980728"/>
            <a:ext cx="2376264" cy="275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2633663" cy="275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403649" y="4365104"/>
            <a:ext cx="5760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Por ello el llamamiento </a:t>
            </a:r>
            <a:r>
              <a:rPr lang="es-CO" sz="2400" dirty="0" smtClean="0"/>
              <a:t>de Dios es </a:t>
            </a:r>
            <a:r>
              <a:rPr lang="es-CO" sz="2400" dirty="0"/>
              <a:t>a </a:t>
            </a:r>
            <a:r>
              <a:rPr lang="es-CO" sz="2400" dirty="0" smtClean="0"/>
              <a:t>«</a:t>
            </a:r>
            <a:r>
              <a:rPr lang="es-CO" sz="2400" dirty="0" smtClean="0">
                <a:latin typeface="Agency FB" pitchFamily="34" charset="0"/>
              </a:rPr>
              <a:t>seguir la paz con todos, y la santidad, sin la cual nadie verá al Señor</a:t>
            </a:r>
            <a:r>
              <a:rPr lang="es-CO" sz="2400" dirty="0" smtClean="0"/>
              <a:t>» </a:t>
            </a:r>
          </a:p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(verso. </a:t>
            </a:r>
            <a:r>
              <a:rPr lang="es-CO" sz="2400" dirty="0">
                <a:solidFill>
                  <a:srgbClr val="FF0000"/>
                </a:solidFill>
              </a:rPr>
              <a:t>14).</a:t>
            </a:r>
          </a:p>
        </p:txBody>
      </p:sp>
    </p:spTree>
    <p:extLst>
      <p:ext uri="{BB962C8B-B14F-4D97-AF65-F5344CB8AC3E}">
        <p14:creationId xmlns:p14="http://schemas.microsoft.com/office/powerpoint/2010/main" val="264949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620689"/>
            <a:ext cx="5410944" cy="3024335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s-CO" dirty="0"/>
              <a:t>La enseñanza que obtenemos de ese versículo, y siempre dentro del contexto del mismo, es que </a:t>
            </a:r>
            <a:r>
              <a:rPr lang="es-CO" dirty="0" smtClean="0"/>
              <a:t>después de entregarnos a Cristo, hemos </a:t>
            </a:r>
            <a:r>
              <a:rPr lang="es-CO" dirty="0"/>
              <a:t>de crecer en </a:t>
            </a:r>
            <a:r>
              <a:rPr lang="es-CO" dirty="0" smtClean="0"/>
              <a:t>santificación, lea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1Tes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dirty="0" smtClean="0">
                <a:solidFill>
                  <a:srgbClr val="FF0000"/>
                </a:solidFill>
              </a:rPr>
              <a:t>4:3; </a:t>
            </a:r>
            <a:r>
              <a:rPr lang="es-CO" dirty="0">
                <a:solidFill>
                  <a:srgbClr val="FF0000"/>
                </a:solidFill>
              </a:rPr>
              <a:t>Col </a:t>
            </a:r>
            <a:r>
              <a:rPr lang="es-CO" dirty="0" smtClean="0">
                <a:solidFill>
                  <a:srgbClr val="FF0000"/>
                </a:solidFill>
              </a:rPr>
              <a:t>3:1-3;5),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62400" y="3906739"/>
            <a:ext cx="53860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P</a:t>
            </a:r>
            <a:r>
              <a:rPr lang="es-CO" sz="2000" dirty="0" smtClean="0"/>
              <a:t>or </a:t>
            </a:r>
            <a:r>
              <a:rPr lang="es-CO" sz="2000" dirty="0"/>
              <a:t>tanto, conforme al sentido de este versículo, perdonar a nuestros adversarios siempre</a:t>
            </a:r>
            <a:r>
              <a:rPr lang="es-CO" sz="2000" dirty="0" smtClean="0"/>
              <a:t>, </a:t>
            </a:r>
            <a:r>
              <a:rPr lang="es-CO" sz="2000" dirty="0"/>
              <a:t>no guardando ningún resentimiento contra ellos, amén de otras particularidades por el estilo</a:t>
            </a:r>
            <a:r>
              <a:rPr lang="es-CO" sz="2000" dirty="0" smtClean="0"/>
              <a:t>.</a:t>
            </a:r>
          </a:p>
          <a:p>
            <a:pPr algn="ctr"/>
            <a:r>
              <a:rPr lang="es-CO" sz="2000" dirty="0" smtClean="0"/>
              <a:t> Lea </a:t>
            </a:r>
            <a:r>
              <a:rPr lang="es-CO" sz="2000" dirty="0" smtClean="0">
                <a:solidFill>
                  <a:srgbClr val="FF0000"/>
                </a:solidFill>
              </a:rPr>
              <a:t>(Mat.5:23, Apoc.14:12 Éxo.20:3-17).</a:t>
            </a:r>
            <a:endParaRPr lang="es-CO" sz="2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2900"/>
            <a:ext cx="2758877" cy="3230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16661"/>
            <a:ext cx="2950840" cy="231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44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376263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s-CO" dirty="0"/>
              <a:t>Entendiendo bien el asunto de Esaú </a:t>
            </a:r>
            <a:r>
              <a:rPr lang="es-CO" dirty="0" smtClean="0"/>
              <a:t>aquí en los</a:t>
            </a:r>
            <a:endParaRPr lang="es-CO" dirty="0"/>
          </a:p>
          <a:p>
            <a:pPr marL="109728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Versos. </a:t>
            </a:r>
            <a:r>
              <a:rPr lang="es-CO" dirty="0">
                <a:solidFill>
                  <a:srgbClr val="FF0000"/>
                </a:solidFill>
              </a:rPr>
              <a:t>16, 17</a:t>
            </a:r>
            <a:r>
              <a:rPr lang="es-CO" dirty="0" smtClean="0"/>
              <a:t>).</a:t>
            </a:r>
            <a:r>
              <a:rPr lang="es-CO" dirty="0"/>
              <a:t> “</a:t>
            </a:r>
            <a:r>
              <a:rPr lang="es-CO" dirty="0">
                <a:latin typeface="Agency FB" pitchFamily="34" charset="0"/>
              </a:rPr>
              <a:t>No sea que haya algún fornicario, o profano, como Esaú, que por una sola comida vendió su primogenitura. </a:t>
            </a:r>
            <a:r>
              <a:rPr lang="es-CO" u="sng" dirty="0">
                <a:latin typeface="Agency FB" pitchFamily="34" charset="0"/>
              </a:rPr>
              <a:t>Porque ya sabéis que aun después, deseando heredar la bendición, fue desechado, y no hubo oportunidad para el arrepentimiento, aunque la procuró con lágrimas</a:t>
            </a:r>
            <a:r>
              <a:rPr lang="es-CO" dirty="0"/>
              <a:t>”: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331640" y="4819737"/>
            <a:ext cx="65527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>
                <a:solidFill>
                  <a:srgbClr val="FF0000"/>
                </a:solidFill>
              </a:rPr>
              <a:t>Lo que sucedió con Esaú es </a:t>
            </a:r>
            <a:r>
              <a:rPr lang="es-CO" sz="2000" b="1" i="1" dirty="0">
                <a:solidFill>
                  <a:srgbClr val="FF0000"/>
                </a:solidFill>
              </a:rPr>
              <a:t>un ejemplo </a:t>
            </a:r>
            <a:r>
              <a:rPr lang="es-CO" sz="2000" b="1" i="1" dirty="0" smtClean="0">
                <a:solidFill>
                  <a:srgbClr val="FF0000"/>
                </a:solidFill>
              </a:rPr>
              <a:t>de lo que hace el pecado en nuestras vidas, que después de ejecutarlo conduce inevitablemente </a:t>
            </a:r>
            <a:r>
              <a:rPr lang="es-CO" sz="2000" b="1" i="1" dirty="0">
                <a:solidFill>
                  <a:srgbClr val="FF0000"/>
                </a:solidFill>
              </a:rPr>
              <a:t>a la </a:t>
            </a:r>
            <a:r>
              <a:rPr lang="es-CO" sz="2000" b="1" i="1" dirty="0" smtClean="0">
                <a:solidFill>
                  <a:srgbClr val="FF0000"/>
                </a:solidFill>
              </a:rPr>
              <a:t>apostasía, y si no hay arrepentimiento, finalmente el rechazo de Dios, por lo cual no se registra su muerte. </a:t>
            </a:r>
            <a:r>
              <a:rPr lang="es-CO" sz="2000" b="1" i="1" dirty="0">
                <a:solidFill>
                  <a:srgbClr val="FF0000"/>
                </a:solidFill>
              </a:rPr>
              <a:t>L</a:t>
            </a:r>
            <a:r>
              <a:rPr lang="es-CO" sz="2000" b="1" i="1" dirty="0" smtClean="0">
                <a:solidFill>
                  <a:srgbClr val="FF0000"/>
                </a:solidFill>
              </a:rPr>
              <a:t>ea </a:t>
            </a:r>
            <a:r>
              <a:rPr lang="es-CO" sz="2000" b="1" i="1" dirty="0" smtClean="0"/>
              <a:t>(Mal.1.2,3).</a:t>
            </a:r>
            <a:endParaRPr lang="es-CO" sz="2000" b="1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280" y="2852936"/>
            <a:ext cx="2371725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694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386603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s-CO" dirty="0"/>
              <a:t>S</a:t>
            </a:r>
            <a:r>
              <a:rPr lang="es-CO" dirty="0" smtClean="0"/>
              <a:t>abemos </a:t>
            </a:r>
            <a:r>
              <a:rPr lang="es-CO" dirty="0"/>
              <a:t>por el relato del Génesis </a:t>
            </a:r>
            <a:r>
              <a:rPr lang="es-CO" dirty="0" smtClean="0"/>
              <a:t>y de Malaquías que </a:t>
            </a:r>
            <a:r>
              <a:rPr lang="es-CO" dirty="0"/>
              <a:t>Dios desestimó a Esaú a ser el heredero, escogiendo a Jacob. </a:t>
            </a:r>
            <a:endParaRPr lang="es-CO" dirty="0" smtClean="0"/>
          </a:p>
          <a:p>
            <a:pPr marL="109728" indent="0" algn="ctr">
              <a:buNone/>
            </a:pPr>
            <a:endParaRPr lang="es-CO" dirty="0" smtClean="0"/>
          </a:p>
          <a:p>
            <a:pPr marL="109728" indent="0" algn="ctr">
              <a:buNone/>
            </a:pPr>
            <a:r>
              <a:rPr lang="es-CO" dirty="0" smtClean="0"/>
              <a:t>Note que no se menciona a Esaú relacionándose con Dios antes de vender la primogenitura, menos después de este hecho.</a:t>
            </a:r>
          </a:p>
          <a:p>
            <a:pPr marL="109728" indent="0">
              <a:buNone/>
            </a:pPr>
            <a:endParaRPr lang="es-CO" dirty="0" smtClean="0"/>
          </a:p>
          <a:p>
            <a:pPr marL="109728" indent="0" algn="ctr">
              <a:buNone/>
            </a:pPr>
            <a:r>
              <a:rPr lang="es-CO" dirty="0" smtClean="0"/>
              <a:t>Entonces</a:t>
            </a:r>
            <a:r>
              <a:rPr lang="es-CO" dirty="0"/>
              <a:t>, ¿Por qué lloró Esaú? Y, ¿Por qué no hubo oportunidad para el arrepentimiento para él, ya que ese es el sentido</a:t>
            </a:r>
            <a:r>
              <a:rPr lang="es-CO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2709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770984" cy="3456384"/>
          </a:xfrm>
        </p:spPr>
        <p:txBody>
          <a:bodyPr>
            <a:normAutofit fontScale="92500" lnSpcReduction="10000"/>
          </a:bodyPr>
          <a:lstStyle/>
          <a:p>
            <a:pPr marL="109728" indent="0" algn="ctr">
              <a:buNone/>
            </a:pPr>
            <a:r>
              <a:rPr lang="es-CO" dirty="0" smtClean="0"/>
              <a:t>Veamos </a:t>
            </a:r>
            <a:r>
              <a:rPr lang="es-CO" dirty="0"/>
              <a:t>por </a:t>
            </a:r>
            <a:r>
              <a:rPr lang="es-CO" dirty="0" smtClean="0"/>
              <a:t>qué:</a:t>
            </a:r>
            <a:endParaRPr lang="es-CO" dirty="0"/>
          </a:p>
          <a:p>
            <a:pPr marL="109728" indent="0" algn="ctr">
              <a:buNone/>
            </a:pPr>
            <a:r>
              <a:rPr lang="es-CO" dirty="0" smtClean="0"/>
              <a:t>Esaú </a:t>
            </a:r>
            <a:r>
              <a:rPr lang="es-CO" dirty="0"/>
              <a:t>no lloró por haber </a:t>
            </a:r>
            <a:r>
              <a:rPr lang="es-CO" dirty="0" smtClean="0"/>
              <a:t>perdido la salvación o el amor </a:t>
            </a:r>
            <a:r>
              <a:rPr lang="es-CO" dirty="0"/>
              <a:t>de Dios, sino por haber perdido esa herencia conforme a su primogenitura, por un plato de lentejas, una vez saciado; pero esas lágrimas no eran de arrepentimiento sincero y genuino,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427" y="620688"/>
            <a:ext cx="2763763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86000" y="393305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dirty="0"/>
              <a:t>sino de rabia, una vez quedó satisfecho en su estómago. Nada que ver con arrepentimiento por su acto carnal, y menos aún por sus pecados.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462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1224136"/>
          </a:xfrm>
        </p:spPr>
        <p:txBody>
          <a:bodyPr>
            <a:normAutofit lnSpcReduction="10000"/>
          </a:bodyPr>
          <a:lstStyle/>
          <a:p>
            <a:pPr marL="109728" indent="0" algn="ctr">
              <a:buNone/>
            </a:pPr>
            <a:r>
              <a:rPr lang="es-CO" dirty="0"/>
              <a:t>Esaú ejemplifica al hombre natural sin la intervención de Dios con Su </a:t>
            </a:r>
            <a:r>
              <a:rPr lang="es-CO" dirty="0" smtClean="0"/>
              <a:t>gracia en su corazón.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467544" y="2261480"/>
            <a:ext cx="54006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Por tanto, el ejemplo que da el autor de Hebreos aquí, hay que entenderlo como que el apóstata es aquel </a:t>
            </a:r>
            <a:r>
              <a:rPr lang="es-CO" sz="2000" dirty="0" smtClean="0"/>
              <a:t>que </a:t>
            </a:r>
            <a:r>
              <a:rPr lang="es-CO" sz="2000" dirty="0"/>
              <a:t>estando dentro de la iglesia, jamás amó a Dios, y que en todo caso, como Esaú puede llegar a llorar y lamentarse, no por haber perdido alguna comunión verdadera con Dios, sino por haber perdido algún beneficio egoísta, sea espiritual o </a:t>
            </a:r>
            <a:r>
              <a:rPr lang="es-CO" sz="2000" dirty="0" smtClean="0"/>
              <a:t>material como la primogenitura que significaba la doble porción de riqueza material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060848"/>
            <a:ext cx="2755007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171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02627"/>
          </a:xfrm>
        </p:spPr>
        <p:txBody>
          <a:bodyPr>
            <a:normAutofit fontScale="92500" lnSpcReduction="10000"/>
          </a:bodyPr>
          <a:lstStyle/>
          <a:p>
            <a:pPr marL="109728" indent="0" algn="ctr">
              <a:buNone/>
            </a:pPr>
            <a:r>
              <a:rPr lang="es-CO" dirty="0" smtClean="0"/>
              <a:t>El Apóstol Pablo dice</a:t>
            </a:r>
            <a:r>
              <a:rPr lang="es-CO" dirty="0"/>
              <a:t>: No sea que haya “…</a:t>
            </a:r>
            <a:r>
              <a:rPr lang="es-CO" dirty="0"/>
              <a:t>algún fornicario, o profano</a:t>
            </a:r>
            <a:r>
              <a:rPr lang="es-CO" dirty="0" smtClean="0"/>
              <a:t>, (</a:t>
            </a:r>
            <a:r>
              <a:rPr lang="es-CO" dirty="0" smtClean="0">
                <a:latin typeface="Agency FB" pitchFamily="34" charset="0"/>
              </a:rPr>
              <a:t>quiere decir: despreciar lo sagrado</a:t>
            </a:r>
            <a:r>
              <a:rPr lang="es-CO" dirty="0" smtClean="0"/>
              <a:t>) </a:t>
            </a:r>
            <a:r>
              <a:rPr lang="es-CO" dirty="0"/>
              <a:t>como Esaú </a:t>
            </a:r>
            <a:r>
              <a:rPr lang="es-CO" dirty="0" smtClean="0"/>
              <a:t>…”:</a:t>
            </a:r>
          </a:p>
          <a:p>
            <a:pPr marL="109728" indent="0" algn="ctr">
              <a:buNone/>
            </a:pPr>
            <a:endParaRPr lang="es-CO" dirty="0" smtClean="0"/>
          </a:p>
          <a:p>
            <a:pPr marL="109728" indent="0" algn="ctr">
              <a:buNone/>
            </a:pPr>
            <a:r>
              <a:rPr lang="es-CO" dirty="0"/>
              <a:t> Ahora, pasemos a ver con detalle esos </a:t>
            </a:r>
            <a:r>
              <a:rPr lang="es-CO" dirty="0" smtClean="0"/>
              <a:t>calificativos «fornicario» o «profano» </a:t>
            </a:r>
            <a:r>
              <a:rPr lang="es-CO" dirty="0"/>
              <a:t>que se le adjudican a Esaú. </a:t>
            </a:r>
            <a:endParaRPr lang="es-CO" dirty="0" smtClean="0"/>
          </a:p>
          <a:p>
            <a:pPr marL="109728" indent="0">
              <a:buNone/>
            </a:pPr>
            <a:endParaRPr lang="es-CO" dirty="0" smtClean="0"/>
          </a:p>
          <a:p>
            <a:pPr marL="109728" indent="0" algn="ctr">
              <a:buNone/>
            </a:pPr>
            <a:r>
              <a:rPr lang="es-CO" dirty="0" smtClean="0"/>
              <a:t>A </a:t>
            </a:r>
            <a:r>
              <a:rPr lang="es-CO" dirty="0"/>
              <a:t>ese varón se le llama fornicario (gr. pornós), en sentido </a:t>
            </a:r>
            <a:r>
              <a:rPr lang="es-CO" b="1" u="sng" dirty="0"/>
              <a:t>espiritual</a:t>
            </a:r>
            <a:r>
              <a:rPr lang="es-CO" dirty="0"/>
              <a:t>, </a:t>
            </a:r>
            <a:r>
              <a:rPr lang="es-CO" dirty="0" smtClean="0"/>
              <a:t>no se mantuvo fiel a Dios, y </a:t>
            </a:r>
            <a:r>
              <a:rPr lang="es-CO" dirty="0"/>
              <a:t>“profano” (gr. bébelos). </a:t>
            </a:r>
            <a:endParaRPr lang="es-CO" dirty="0" smtClean="0"/>
          </a:p>
          <a:p>
            <a:pPr marL="109728" indent="0">
              <a:buNone/>
            </a:pPr>
            <a:endParaRPr lang="es-CO" dirty="0"/>
          </a:p>
          <a:p>
            <a:pPr marL="109728" indent="0" algn="ctr">
              <a:buNone/>
            </a:pPr>
            <a:r>
              <a:rPr lang="es-CO" dirty="0" smtClean="0"/>
              <a:t>“</a:t>
            </a:r>
            <a:r>
              <a:rPr lang="es-CO" dirty="0"/>
              <a:t>Pornós</a:t>
            </a:r>
            <a:r>
              <a:rPr lang="es-CO" dirty="0" smtClean="0"/>
              <a:t>” se </a:t>
            </a:r>
            <a:r>
              <a:rPr lang="es-CO" dirty="0"/>
              <a:t> deriva del verbo “pérmini” que significa “vender”, y por eso se le llama a la ramera “porné”, porque se vende a sí misma por dinero.</a:t>
            </a:r>
          </a:p>
        </p:txBody>
      </p:sp>
    </p:spTree>
    <p:extLst>
      <p:ext uri="{BB962C8B-B14F-4D97-AF65-F5344CB8AC3E}">
        <p14:creationId xmlns:p14="http://schemas.microsoft.com/office/powerpoint/2010/main" val="48899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60649"/>
            <a:ext cx="6192688" cy="2232248"/>
          </a:xfrm>
        </p:spPr>
        <p:txBody>
          <a:bodyPr>
            <a:normAutofit fontScale="92500"/>
          </a:bodyPr>
          <a:lstStyle/>
          <a:p>
            <a:pPr marL="109728" indent="0" algn="ctr">
              <a:buNone/>
            </a:pPr>
            <a:r>
              <a:rPr lang="es-CO" dirty="0" smtClean="0"/>
              <a:t>Es así como Esaú </a:t>
            </a:r>
            <a:r>
              <a:rPr lang="es-CO" dirty="0"/>
              <a:t>desechó </a:t>
            </a:r>
            <a:r>
              <a:rPr lang="es-CO" dirty="0" smtClean="0"/>
              <a:t>sus </a:t>
            </a:r>
            <a:r>
              <a:rPr lang="es-CO" dirty="0"/>
              <a:t>derechos de primogenitura por una comida. Los vendió por nada. </a:t>
            </a:r>
            <a:r>
              <a:rPr lang="es-CO" dirty="0" smtClean="0"/>
              <a:t>Por u</a:t>
            </a:r>
            <a:r>
              <a:rPr lang="es-CO" dirty="0" smtClean="0"/>
              <a:t>n plato de lentejas, </a:t>
            </a:r>
            <a:r>
              <a:rPr lang="es-CO" dirty="0"/>
              <a:t>u</a:t>
            </a:r>
            <a:r>
              <a:rPr lang="es-CO" dirty="0" smtClean="0"/>
              <a:t>n momento de placer, algo que le agradaba.</a:t>
            </a:r>
            <a:endParaRPr lang="es-CO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9837"/>
            <a:ext cx="2467476" cy="1991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2622662"/>
            <a:ext cx="87849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i="1" dirty="0">
                <a:solidFill>
                  <a:srgbClr val="FF0000"/>
                </a:solidFill>
              </a:rPr>
              <a:t>Por ello, se mostró claramente como indigno de ser escogido como el sacerdote de la familia, y por ende el progenitor en la línea de la descendencia del Salvador, Cristo Jesús. </a:t>
            </a:r>
            <a:endParaRPr lang="es-CO" sz="2400" i="1" dirty="0" smtClean="0">
              <a:solidFill>
                <a:srgbClr val="FF0000"/>
              </a:solidFill>
            </a:endParaRPr>
          </a:p>
          <a:p>
            <a:endParaRPr lang="es-CO" sz="2400" dirty="0"/>
          </a:p>
          <a:p>
            <a:r>
              <a:rPr lang="es-CO" sz="2400" i="1" dirty="0" smtClean="0">
                <a:solidFill>
                  <a:srgbClr val="FF0000"/>
                </a:solidFill>
              </a:rPr>
              <a:t>Todo </a:t>
            </a:r>
            <a:r>
              <a:rPr lang="es-CO" sz="2400" i="1" dirty="0">
                <a:solidFill>
                  <a:srgbClr val="FF0000"/>
                </a:solidFill>
              </a:rPr>
              <a:t>esto lo perdió por el hecho de </a:t>
            </a:r>
            <a:r>
              <a:rPr lang="es-CO" sz="2400" i="1" dirty="0" smtClean="0">
                <a:solidFill>
                  <a:srgbClr val="FF0000"/>
                </a:solidFill>
              </a:rPr>
              <a:t>haber vendido la primogenitura. Fue </a:t>
            </a:r>
            <a:r>
              <a:rPr lang="es-CO" sz="2400" i="1" dirty="0">
                <a:solidFill>
                  <a:srgbClr val="FF0000"/>
                </a:solidFill>
              </a:rPr>
              <a:t>un profano, ya que </a:t>
            </a:r>
            <a:r>
              <a:rPr lang="es-CO" sz="2400" i="1" dirty="0" smtClean="0">
                <a:solidFill>
                  <a:srgbClr val="FF0000"/>
                </a:solidFill>
              </a:rPr>
              <a:t>«</a:t>
            </a:r>
            <a:r>
              <a:rPr lang="es-CO" sz="2400" i="1" dirty="0" smtClean="0">
                <a:solidFill>
                  <a:srgbClr val="FF0000"/>
                </a:solidFill>
                <a:latin typeface="Agency FB" pitchFamily="34" charset="0"/>
              </a:rPr>
              <a:t>desprecio lo sagrado</a:t>
            </a:r>
            <a:r>
              <a:rPr lang="es-CO" sz="2400" i="1" dirty="0" smtClean="0">
                <a:solidFill>
                  <a:srgbClr val="FF0000"/>
                </a:solidFill>
              </a:rPr>
              <a:t>» y a pesar de ello, buscó la bendición de su padre para entrar </a:t>
            </a:r>
            <a:r>
              <a:rPr lang="es-CO" sz="2400" i="1" dirty="0">
                <a:solidFill>
                  <a:srgbClr val="FF0000"/>
                </a:solidFill>
              </a:rPr>
              <a:t>en el santuario sin haber sido, ni llamado a ello, ni digno de ello.</a:t>
            </a:r>
          </a:p>
        </p:txBody>
      </p:sp>
    </p:spTree>
    <p:extLst>
      <p:ext uri="{BB962C8B-B14F-4D97-AF65-F5344CB8AC3E}">
        <p14:creationId xmlns:p14="http://schemas.microsoft.com/office/powerpoint/2010/main" val="130164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2952328"/>
          </a:xfrm>
        </p:spPr>
        <p:txBody>
          <a:bodyPr>
            <a:normAutofit fontScale="85000" lnSpcReduction="20000"/>
          </a:bodyPr>
          <a:lstStyle/>
          <a:p>
            <a:pPr marL="109728" indent="0" algn="ctr">
              <a:buNone/>
            </a:pPr>
            <a:r>
              <a:rPr lang="es-CO" dirty="0"/>
              <a:t>Es por ello que en la genealogía de Jesucristo que da Mateo 1:2, en lugar de citarse a Esaú como hijo mayor, dice: «</a:t>
            </a:r>
            <a:r>
              <a:rPr lang="es-CO" dirty="0">
                <a:latin typeface="Agency FB" pitchFamily="34" charset="0"/>
              </a:rPr>
              <a:t>Abrahán fue padre de Isaac, Isaac fue padre de Jacob</a:t>
            </a:r>
            <a:r>
              <a:rPr lang="es-CO" dirty="0" smtClean="0"/>
              <a:t>»; </a:t>
            </a:r>
            <a:r>
              <a:rPr lang="es-CO" dirty="0"/>
              <a:t>y en su lugar debiera decir: «Isaac fue padre de Esaú</a:t>
            </a:r>
            <a:r>
              <a:rPr lang="es-CO" dirty="0" smtClean="0"/>
              <a:t>»</a:t>
            </a:r>
          </a:p>
          <a:p>
            <a:pPr marL="109728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Por favor lea Luc.13:28.   </a:t>
            </a:r>
            <a:endParaRPr lang="es-CO" dirty="0">
              <a:solidFill>
                <a:srgbClr val="FF0000"/>
              </a:solidFill>
            </a:endParaRPr>
          </a:p>
          <a:p>
            <a:pPr algn="ctr"/>
            <a:r>
              <a:rPr lang="es-CO" dirty="0"/>
              <a:t>Así son todos y cada uno de los apóstatas; son o fueron en apariencia creyentes, pero no eran de Dios. R</a:t>
            </a:r>
            <a:r>
              <a:rPr lang="es-CO" dirty="0" smtClean="0"/>
              <a:t>ecuerda </a:t>
            </a:r>
            <a:r>
              <a:rPr lang="es-CO" dirty="0"/>
              <a:t>lo que dice: </a:t>
            </a:r>
            <a:r>
              <a:rPr lang="es-CO" dirty="0">
                <a:solidFill>
                  <a:srgbClr val="FF0000"/>
                </a:solidFill>
              </a:rPr>
              <a:t>(2Tim.2:19), </a:t>
            </a:r>
            <a:r>
              <a:rPr lang="es-CO" dirty="0"/>
              <a:t>«CONOCE EL SEÑOR A LOS QUE SON SUYOS</a:t>
            </a:r>
            <a:r>
              <a:rPr lang="es-CO" dirty="0" smtClean="0"/>
              <a:t>»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3429000"/>
            <a:ext cx="63367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Finalmente, mi oración es que, no despreciemos el privilegio de ser llamados «hijos de Dios», Cristo murió por cada uno de nosotros, así que esforcémonos por permanecer en Cristo Jesús, que a su tiempo Él que «perseverare hasta el fin, ése será salvo» </a:t>
            </a:r>
            <a:r>
              <a:rPr lang="es-CO" sz="2000" dirty="0">
                <a:solidFill>
                  <a:srgbClr val="FF0000"/>
                </a:solidFill>
              </a:rPr>
              <a:t>(Mat.24:13). </a:t>
            </a:r>
            <a:r>
              <a:rPr lang="es-CO" sz="2000" dirty="0"/>
              <a:t>Amen. </a:t>
            </a:r>
            <a:endParaRPr lang="es-CO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54786"/>
            <a:ext cx="2627784" cy="1902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23728" y="5589240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Recuerda que Cristo viene pronto, prepárate y ayuda a prepara a otros, esa es nuestra tarea</a:t>
            </a:r>
            <a:r>
              <a:rPr lang="es-CO" sz="2400" b="1" dirty="0" smtClean="0">
                <a:solidFill>
                  <a:srgbClr val="FF0000"/>
                </a:solidFill>
              </a:rPr>
              <a:t>. Amen.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5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914</TotalTime>
  <Words>1530</Words>
  <Application>Microsoft Office PowerPoint</Application>
  <PresentationFormat>Presentación en pantalla (4:3)</PresentationFormat>
  <Paragraphs>60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Concurrencia</vt:lpstr>
      <vt:lpstr>Presentación de PowerPoint</vt:lpstr>
      <vt:lpstr>Presentación de PowerPoint</vt:lpstr>
      <vt:lpstr>Presentación de PowerPoint</vt:lpstr>
      <vt:lpstr> ¿A quien realmente fue dirigida la Epístola a los Hebreos?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ESAUC Y LA APÓSTACÍA</dc:title>
  <dc:creator>FAMILIA FIERRO CH</dc:creator>
  <cp:lastModifiedBy>FAMILIA FIERRO CH</cp:lastModifiedBy>
  <cp:revision>78</cp:revision>
  <dcterms:created xsi:type="dcterms:W3CDTF">2013-01-29T01:29:13Z</dcterms:created>
  <dcterms:modified xsi:type="dcterms:W3CDTF">2014-03-05T13:31:21Z</dcterms:modified>
</cp:coreProperties>
</file>